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Helvetica Neue"/>
      <p:regular r:id="rId26"/>
      <p:bold r:id="rId27"/>
      <p:italic r:id="rId28"/>
      <p:boldItalic r:id="rId29"/>
    </p:embeddedFont>
    <p:embeddedFont>
      <p:font typeface="Arial Black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DC505D-9D87-4C31-B979-4195AB0900FB}">
  <a:tblStyle styleId="{C9DC505D-9D87-4C31-B979-4195AB0900F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regular.fntdata"/><Relationship Id="rId25" Type="http://schemas.openxmlformats.org/officeDocument/2006/relationships/slide" Target="slides/slide20.xml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rialBlack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19b973e84_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219b973e84_1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6"/>
          <p:cNvSpPr txBox="1"/>
          <p:nvPr>
            <p:ph idx="4" type="body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titled.png" id="15" name="Google Shape;15;p1" title="Be Boulder."/>
          <p:cNvPicPr preferRelativeResize="0"/>
          <p:nvPr/>
        </p:nvPicPr>
        <p:blipFill rotWithShape="1">
          <a:blip r:embed="rId1">
            <a:alphaModFix/>
          </a:blip>
          <a:srcRect b="47289" l="0" r="0" t="0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flipH="1" rot="10800000">
            <a:off x="457200" y="6081713"/>
            <a:ext cx="11277600" cy="142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opensciencegrid.org/about/introduction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colorado.edu/rc/" TargetMode="External"/><Relationship Id="rId4" Type="http://schemas.openxmlformats.org/officeDocument/2006/relationships/hyperlink" Target="https://curc.readthedocs.io/en/latest/" TargetMode="External"/><Relationship Id="rId5" Type="http://schemas.openxmlformats.org/officeDocument/2006/relationships/hyperlink" Target="mailto:rc-help@colorado.edu" TargetMode="External"/><Relationship Id="rId6" Type="http://schemas.openxmlformats.org/officeDocument/2006/relationships/hyperlink" Target="https://github.com/ResearchComputing/Supercomputing_Spinup" TargetMode="External"/><Relationship Id="rId7" Type="http://schemas.openxmlformats.org/officeDocument/2006/relationships/hyperlink" Target="http://tinyurl.com/curc-survey18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tinyurl.com/curc-survey18" TargetMode="External"/><Relationship Id="rId4" Type="http://schemas.openxmlformats.org/officeDocument/2006/relationships/hyperlink" Target="https://curc.readthedocs.io/en/latest/software/loadbalancer.html" TargetMode="External"/><Relationship Id="rId5" Type="http://schemas.openxmlformats.org/officeDocument/2006/relationships/hyperlink" Target="https://curc.readthedocs.io/en/latest/software/GNUParallel.html" TargetMode="External"/><Relationship Id="rId6" Type="http://schemas.openxmlformats.org/officeDocument/2006/relationships/hyperlink" Target="https://www.gnu.org/software/parallel/parallel_tutorial.html" TargetMode="External"/><Relationship Id="rId7" Type="http://schemas.openxmlformats.org/officeDocument/2006/relationships/hyperlink" Target="https://slurm.schedmd.com/job_array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osgconnect.net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560" l="0" r="0" t="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04/10/20</a:t>
            </a:r>
            <a:endParaRPr/>
          </a:p>
        </p:txBody>
      </p:sp>
      <p:sp>
        <p:nvSpPr>
          <p:cNvPr id="93" name="Google Shape;93;p13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HTC on RMACC Summit</a:t>
            </a:r>
            <a:endParaRPr/>
          </a:p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467095" y="4548248"/>
            <a:ext cx="11301300" cy="15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High Throughput Computing</a:t>
            </a:r>
            <a:endParaRPr sz="6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838200" y="365125"/>
            <a:ext cx="108072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Example 1: job_array_ex1.sh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1198179" y="1355835"/>
            <a:ext cx="10155621" cy="4750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#!/bin/bash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48135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#SBATCH --job-name=array_ex1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#SBATCH --output=outfiles/array_ex1.%A_%a.out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#SBATCH --partition=shas</a:t>
            </a:r>
            <a:endParaRPr>
              <a:solidFill>
                <a:srgbClr val="548135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#SBATCH --qos=normal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#SBATCH --time=00:00:05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#SBATCH --ntasks=1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#SBATCH --cpus-per-task=1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#SBATCH --array=1-12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48135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# Run your program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echo "############################################"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echo "start array job ${SLURM_ARRAY_TASK_ID}"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echo "This job is performing $SLURM_NTASKS tasks"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echo "This job has reserved $SLURM_CPUS_PER_TASK cores for $SLURM_NTASKS tasks"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JOBMEM=$(echo "scale=2; $SLURM_CPUS_PER_TASK*$SLURM_MEM_PER_CPU/1000" | bc)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echo "Each task has $JOBMEM GB of memory allocated to it"</a:t>
            </a:r>
            <a:endParaRPr/>
          </a:p>
        </p:txBody>
      </p:sp>
      <p:sp>
        <p:nvSpPr>
          <p:cNvPr id="177" name="Google Shape;177;p2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04/10/20</a:t>
            </a:r>
            <a:endParaRPr/>
          </a:p>
        </p:txBody>
      </p:sp>
      <p:sp>
        <p:nvSpPr>
          <p:cNvPr id="178" name="Google Shape;178;p2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HTC on RMACC Summit</a:t>
            </a:r>
            <a:endParaRPr/>
          </a:p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5783316" y="1534511"/>
            <a:ext cx="0" cy="216513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p22"/>
          <p:cNvSpPr txBox="1"/>
          <p:nvPr/>
        </p:nvSpPr>
        <p:spPr>
          <a:xfrm>
            <a:off x="5875291" y="1471448"/>
            <a:ext cx="592782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run the example: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sbatch --reservation=h</a:t>
            </a:r>
            <a:r>
              <a:rPr lang="en-US" sz="18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8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 job_array_ex1.sh</a:t>
            </a:r>
            <a:endParaRPr/>
          </a:p>
        </p:txBody>
      </p:sp>
      <p:cxnSp>
        <p:nvCxnSpPr>
          <p:cNvPr id="182" name="Google Shape;182;p22"/>
          <p:cNvCxnSpPr/>
          <p:nvPr/>
        </p:nvCxnSpPr>
        <p:spPr>
          <a:xfrm>
            <a:off x="5783316" y="3699641"/>
            <a:ext cx="6219498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838200" y="365125"/>
            <a:ext cx="108072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Example 2: job_array_ex2.sh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"/>
          <p:cNvSpPr txBox="1"/>
          <p:nvPr>
            <p:ph idx="1" type="body"/>
          </p:nvPr>
        </p:nvSpPr>
        <p:spPr>
          <a:xfrm>
            <a:off x="1198179" y="1355835"/>
            <a:ext cx="10155621" cy="4750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 2 is an extension of Example 1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load python and R modules and then add lines to call python and R scripts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Both scripts read in array-ordered files from the “</a:t>
            </a:r>
            <a:r>
              <a:rPr lang="en-US">
                <a:solidFill>
                  <a:srgbClr val="BF9000"/>
                </a:solidFill>
              </a:rPr>
              <a:t>./infiles</a:t>
            </a:r>
            <a:r>
              <a:rPr lang="en-US"/>
              <a:t>” directory as command-line arguments, and print the output to the “</a:t>
            </a:r>
            <a:r>
              <a:rPr lang="en-US">
                <a:solidFill>
                  <a:srgbClr val="BF9000"/>
                </a:solidFill>
              </a:rPr>
              <a:t>./outfiles</a:t>
            </a:r>
            <a:r>
              <a:rPr lang="en-US"/>
              <a:t>” directory.  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Examine job_array_ex2.sh 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400"/>
              <a:buNone/>
            </a:pPr>
            <a:r>
              <a:rPr lang="en-US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more job_array_ex2.sh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Run job_array_ex2.sh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400"/>
              <a:buNone/>
            </a:pPr>
            <a:r>
              <a:rPr lang="en-US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sbatch --reservation=h</a:t>
            </a:r>
            <a:r>
              <a:rPr lang="en-US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 job_array_ex2.sh</a:t>
            </a:r>
            <a:endParaRPr/>
          </a:p>
        </p:txBody>
      </p:sp>
      <p:sp>
        <p:nvSpPr>
          <p:cNvPr id="189" name="Google Shape;189;p23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04/10/20</a:t>
            </a:r>
            <a:endParaRPr/>
          </a:p>
        </p:txBody>
      </p:sp>
      <p:sp>
        <p:nvSpPr>
          <p:cNvPr id="190" name="Google Shape;190;p23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HTC on RMACC Summit</a:t>
            </a:r>
            <a:endParaRPr/>
          </a:p>
        </p:txBody>
      </p:sp>
      <p:sp>
        <p:nvSpPr>
          <p:cNvPr id="191" name="Google Shape;191;p23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GNU Parallel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4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04/10/20</a:t>
            </a:r>
            <a:endParaRPr/>
          </a:p>
        </p:txBody>
      </p:sp>
      <p:sp>
        <p:nvSpPr>
          <p:cNvPr id="198" name="Google Shape;198;p24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HTC on RMACC Summit</a:t>
            </a:r>
            <a:endParaRPr/>
          </a:p>
        </p:txBody>
      </p:sp>
      <p:sp>
        <p:nvSpPr>
          <p:cNvPr id="199" name="Google Shape;199;p24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24"/>
          <p:cNvSpPr txBox="1"/>
          <p:nvPr>
            <p:ph idx="1" type="body"/>
          </p:nvPr>
        </p:nvSpPr>
        <p:spPr>
          <a:xfrm>
            <a:off x="838200" y="1492469"/>
            <a:ext cx="10515600" cy="4496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516255" marR="781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GNU parallel is a shell tool for executing tasks in parallel using one or more computers.</a:t>
            </a:r>
            <a:endParaRPr/>
          </a:p>
          <a:p>
            <a:pPr indent="-457200" lvl="2" marL="1430655" marR="7810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In it’s simplest form, GNU parallel is a parallel replacement of a </a:t>
            </a:r>
            <a:r>
              <a:rPr lang="en-US">
                <a:solidFill>
                  <a:srgbClr val="FF0000"/>
                </a:solidFill>
              </a:rPr>
              <a:t>do</a:t>
            </a:r>
            <a:r>
              <a:rPr lang="en-US"/>
              <a:t> or </a:t>
            </a:r>
            <a:r>
              <a:rPr lang="en-US">
                <a:solidFill>
                  <a:srgbClr val="FF0000"/>
                </a:solidFill>
              </a:rPr>
              <a:t>for</a:t>
            </a:r>
            <a:r>
              <a:rPr lang="en-US"/>
              <a:t> loop.</a:t>
            </a:r>
            <a:endParaRPr/>
          </a:p>
          <a:p>
            <a:pPr indent="-457200" lvl="0" marL="516255" marR="330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Options to specify how many tasks should run in parallel, display  output in order, delay starts, limit resources and more!</a:t>
            </a:r>
            <a:endParaRPr/>
          </a:p>
          <a:p>
            <a:pPr indent="-457200" lvl="0" marL="516255" marR="330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Let’s get started with some command line examples. Start an interactive job:</a:t>
            </a:r>
            <a:endParaRPr/>
          </a:p>
          <a:p>
            <a:pPr indent="-457200" lvl="1" marL="973455" marR="330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sinteractive --reservation=hpc --ntasks=8 </a:t>
            </a:r>
            <a:endParaRPr/>
          </a:p>
          <a:p>
            <a:pPr indent="-457200" lvl="1" marL="973455" marR="330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ml gnu_parallel</a:t>
            </a:r>
            <a:endParaRPr sz="200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GNU Parallel Useful Options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5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04/10/20</a:t>
            </a:r>
            <a:endParaRPr/>
          </a:p>
        </p:txBody>
      </p:sp>
      <p:sp>
        <p:nvSpPr>
          <p:cNvPr id="207" name="Google Shape;207;p25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HTC on RMACC Summit</a:t>
            </a:r>
            <a:endParaRPr/>
          </a:p>
        </p:txBody>
      </p:sp>
      <p:sp>
        <p:nvSpPr>
          <p:cNvPr id="208" name="Google Shape;208;p25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270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View what commands parallel will run without executing them:</a:t>
            </a:r>
            <a:endParaRPr/>
          </a:p>
          <a:p>
            <a:pPr indent="-457200" lvl="1" marL="927100" marR="2456815" rtl="0" algn="l">
              <a:lnSpc>
                <a:spcPct val="134541"/>
              </a:lnSpc>
              <a:spcBef>
                <a:spcPts val="200"/>
              </a:spcBef>
              <a:spcAft>
                <a:spcPts val="0"/>
              </a:spcAft>
              <a:buClr>
                <a:srgbClr val="0070C0"/>
              </a:buClr>
              <a:buSzPts val="2400"/>
              <a:buChar char="•"/>
            </a:pPr>
            <a:r>
              <a:rPr lang="en-US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seq 10 | parallel </a:t>
            </a:r>
            <a:r>
              <a:rPr b="1" lang="en-US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--dry-run </a:t>
            </a:r>
            <a:r>
              <a:rPr lang="en-US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echo {}  </a:t>
            </a:r>
            <a:endParaRPr/>
          </a:p>
          <a:p>
            <a:pPr indent="-457200" lvl="0" marL="469900" marR="2456815" rtl="0" algn="l">
              <a:lnSpc>
                <a:spcPct val="11532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Limit number of tasks running at one time:</a:t>
            </a:r>
            <a:endParaRPr/>
          </a:p>
          <a:p>
            <a:pPr indent="-228600" lvl="1" marL="92710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2400"/>
              <a:buChar char="•"/>
            </a:pPr>
            <a:r>
              <a:rPr lang="en-US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seq 10 | parallel </a:t>
            </a:r>
            <a:r>
              <a:rPr b="1" lang="en-US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-j 2 </a:t>
            </a:r>
            <a:r>
              <a:rPr lang="en-US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echo {}</a:t>
            </a:r>
            <a:endParaRPr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2700" lvl="0" marL="12700" rtl="0" algn="l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Stagger start times for processes to avoid I/O overload:</a:t>
            </a:r>
            <a:endParaRPr/>
          </a:p>
          <a:p>
            <a:pPr indent="-228600" lvl="2" marL="927100" rtl="0" algn="l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Clr>
                <a:srgbClr val="0070C0"/>
              </a:buClr>
              <a:buSzPts val="2400"/>
              <a:buChar char="•"/>
            </a:pPr>
            <a:r>
              <a:rPr lang="en-US" sz="24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seq 10 | parallel </a:t>
            </a:r>
            <a:r>
              <a:rPr b="1" lang="en-US" sz="24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--delay 2.0 </a:t>
            </a:r>
            <a:r>
              <a:rPr lang="en-US" sz="24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echo {}  </a:t>
            </a:r>
            <a:endParaRPr/>
          </a:p>
          <a:p>
            <a:pPr indent="-457200" lvl="0" marL="469900" marR="2170430" rtl="0" algn="l">
              <a:lnSpc>
                <a:spcPct val="11532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See all the options:</a:t>
            </a:r>
            <a:endParaRPr/>
          </a:p>
          <a:p>
            <a:pPr indent="-228600" lvl="1" marL="92710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2400"/>
              <a:buChar char="•"/>
            </a:pPr>
            <a:r>
              <a:rPr lang="en-US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man parallel</a:t>
            </a:r>
            <a:endParaRPr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Let’s try working with files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6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04/10/20</a:t>
            </a:r>
            <a:endParaRPr/>
          </a:p>
        </p:txBody>
      </p:sp>
      <p:sp>
        <p:nvSpPr>
          <p:cNvPr id="216" name="Google Shape;216;p26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HTC on RMACC Summit</a:t>
            </a:r>
            <a:endParaRPr/>
          </a:p>
        </p:txBody>
      </p:sp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84083" y="1347435"/>
            <a:ext cx="13316606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1397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  Let’s run our python script on all of the input files in </a:t>
            </a:r>
            <a:r>
              <a:rPr lang="en-US">
                <a:solidFill>
                  <a:schemeClr val="accent2"/>
                </a:solidFill>
              </a:rPr>
              <a:t>./infiles</a:t>
            </a:r>
            <a:r>
              <a:rPr lang="en-US"/>
              <a:t>:</a:t>
            </a:r>
            <a:endParaRPr/>
          </a:p>
          <a:p>
            <a:pPr indent="-499586" lvl="1" marL="927100" marR="2456815" rtl="0" algn="l">
              <a:lnSpc>
                <a:spcPct val="215266"/>
              </a:lnSpc>
              <a:spcBef>
                <a:spcPts val="200"/>
              </a:spcBef>
              <a:spcAft>
                <a:spcPts val="0"/>
              </a:spcAft>
              <a:buClr>
                <a:srgbClr val="0070C0"/>
              </a:buClr>
              <a:buSzPct val="134210"/>
              <a:buChar char="•"/>
            </a:pPr>
            <a:r>
              <a:rPr lang="en-US" sz="19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find infiles/*.txt | parallel python python_array_test.py {} </a:t>
            </a:r>
            <a:endParaRPr sz="1900"/>
          </a:p>
          <a:p>
            <a:pPr indent="-279400" lvl="0" marL="469900" marR="2456815" rtl="0" algn="l">
              <a:lnSpc>
                <a:spcPct val="11532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430530" lvl="0" marL="469900" marR="2456815" rtl="0" algn="l">
              <a:lnSpc>
                <a:spcPct val="115321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Or we can read the commands and arguments from a file</a:t>
            </a:r>
            <a:endParaRPr/>
          </a:p>
          <a:p>
            <a:pPr indent="-499586" lvl="1" marL="927100" marR="2456815" rtl="0" algn="l">
              <a:lnSpc>
                <a:spcPct val="215266"/>
              </a:lnSpc>
              <a:spcBef>
                <a:spcPts val="200"/>
              </a:spcBef>
              <a:spcAft>
                <a:spcPts val="0"/>
              </a:spcAft>
              <a:buClr>
                <a:srgbClr val="0070C0"/>
              </a:buClr>
              <a:buSzPct val="134210"/>
              <a:buChar char="•"/>
            </a:pPr>
            <a:r>
              <a:rPr lang="en-US" sz="19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find infiles/*.txt | parallel --dry-run python python_array_test.py {} &gt; commands.txt</a:t>
            </a:r>
            <a:endParaRPr sz="190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99586" lvl="1" marL="927100" marR="2456815" rtl="0" algn="l">
              <a:lnSpc>
                <a:spcPct val="215266"/>
              </a:lnSpc>
              <a:spcBef>
                <a:spcPts val="200"/>
              </a:spcBef>
              <a:spcAft>
                <a:spcPts val="0"/>
              </a:spcAft>
              <a:buClr>
                <a:srgbClr val="0070C0"/>
              </a:buClr>
              <a:buSzPct val="134210"/>
              <a:buChar char="•"/>
            </a:pPr>
            <a:r>
              <a:rPr lang="en-US" sz="19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parallel &lt; commands.txt</a:t>
            </a:r>
            <a:r>
              <a:rPr lang="en-US" sz="15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228600" rtl="0" algn="l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838200" y="365125"/>
            <a:ext cx="108072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Example: gnu_parallel_ex1.sh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1198179" y="1460938"/>
            <a:ext cx="10710042" cy="4750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Job script is similar to job scripts for job arrays except: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Does not have the </a:t>
            </a:r>
            <a:r>
              <a:rPr lang="en-US">
                <a:solidFill>
                  <a:srgbClr val="0070C0"/>
                </a:solidFill>
              </a:rPr>
              <a:t>#SBATCH --array=n-N </a:t>
            </a:r>
            <a:r>
              <a:rPr lang="en-US"/>
              <a:t>flag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Requires loading the </a:t>
            </a:r>
            <a:r>
              <a:rPr lang="en-US">
                <a:solidFill>
                  <a:srgbClr val="0070C0"/>
                </a:solidFill>
              </a:rPr>
              <a:t>gnu_parallel </a:t>
            </a:r>
            <a:r>
              <a:rPr lang="en-US"/>
              <a:t>module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You will likely increase </a:t>
            </a:r>
            <a:r>
              <a:rPr lang="en-US">
                <a:solidFill>
                  <a:srgbClr val="0070C0"/>
                </a:solidFill>
              </a:rPr>
              <a:t>--ntasks </a:t>
            </a:r>
            <a:r>
              <a:rPr lang="en-US"/>
              <a:t>because you want to spread tasks across many cores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All standard output goes to a single *.out file (unless you redirect output)</a:t>
            </a:r>
            <a:endParaRPr/>
          </a:p>
          <a:p>
            <a:pPr indent="-990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example does the same tasks as job_array_ex2.sh: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We load python and R modules call python and R scripts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Both scripts read in files from the “</a:t>
            </a:r>
            <a:r>
              <a:rPr lang="en-US">
                <a:solidFill>
                  <a:schemeClr val="accent2"/>
                </a:solidFill>
              </a:rPr>
              <a:t>./infiles</a:t>
            </a:r>
            <a:r>
              <a:rPr lang="en-US"/>
              <a:t>” directory as command-line arguments, and print the output to the “</a:t>
            </a:r>
            <a:r>
              <a:rPr lang="en-US">
                <a:solidFill>
                  <a:schemeClr val="accent2"/>
                </a:solidFill>
              </a:rPr>
              <a:t>./outfiles</a:t>
            </a:r>
            <a:r>
              <a:rPr lang="en-US"/>
              <a:t>” directory.  </a:t>
            </a:r>
            <a:endParaRPr/>
          </a:p>
          <a:p>
            <a:pPr indent="-990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Examine job script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ct val="100000"/>
              <a:buNone/>
            </a:pPr>
            <a:r>
              <a:rPr lang="en-US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more gnu_parallel_ex1.sh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Run job script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ct val="100000"/>
              <a:buNone/>
            </a:pPr>
            <a:r>
              <a:rPr lang="en-US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sbatch --reservation=hpc gnu_parallel_ex1.sh</a:t>
            </a:r>
            <a:endParaRPr/>
          </a:p>
        </p:txBody>
      </p:sp>
      <p:sp>
        <p:nvSpPr>
          <p:cNvPr id="225" name="Google Shape;225;p27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04/10/20</a:t>
            </a:r>
            <a:endParaRPr/>
          </a:p>
        </p:txBody>
      </p:sp>
      <p:sp>
        <p:nvSpPr>
          <p:cNvPr id="226" name="Google Shape;226;p27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HTC on RMACC Summit</a:t>
            </a:r>
            <a:endParaRPr/>
          </a:p>
        </p:txBody>
      </p:sp>
      <p:sp>
        <p:nvSpPr>
          <p:cNvPr id="227" name="Google Shape;227;p27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CURC Load Balancer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8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04/10/20</a:t>
            </a:r>
            <a:endParaRPr/>
          </a:p>
        </p:txBody>
      </p:sp>
      <p:sp>
        <p:nvSpPr>
          <p:cNvPr id="234" name="Google Shape;234;p28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HTC on RMACC Summit</a:t>
            </a:r>
            <a:endParaRPr/>
          </a:p>
        </p:txBody>
      </p:sp>
      <p:sp>
        <p:nvSpPr>
          <p:cNvPr id="235" name="Google Shape;235;p28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838200" y="1492469"/>
            <a:ext cx="10515600" cy="4445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516255" marR="781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In-house tool for executing tasks in parallel using one  or more RMACC Summit nodes.</a:t>
            </a:r>
            <a:endParaRPr/>
          </a:p>
          <a:p>
            <a:pPr indent="-330200" lvl="2" marL="1430655" marR="7810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457200" lvl="0" marL="516255" marR="330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Very simple to use: </a:t>
            </a:r>
            <a:endParaRPr/>
          </a:p>
          <a:p>
            <a:pPr indent="-457200" lvl="1" marL="973455" marR="330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Step 1: Create file that lists tasks you want to run</a:t>
            </a:r>
            <a:endParaRPr/>
          </a:p>
          <a:p>
            <a:pPr indent="-457200" lvl="2" marL="1430655" marR="330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One task per line</a:t>
            </a:r>
            <a:endParaRPr/>
          </a:p>
          <a:p>
            <a:pPr indent="-457200" lvl="2" marL="1430655" marR="330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If multiple commands per task can separate each command with semi-colin “;”</a:t>
            </a:r>
            <a:endParaRPr/>
          </a:p>
          <a:p>
            <a:pPr indent="-457200" lvl="2" marL="1430655" marR="330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…or if each task is a complex list of commands, can create a bash script for each task</a:t>
            </a:r>
            <a:endParaRPr/>
          </a:p>
          <a:p>
            <a:pPr indent="-457200" lvl="1" marL="973455" marR="330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Step 2: load modules and execute using “</a:t>
            </a:r>
            <a:r>
              <a:rPr b="1" lang="en-US" sz="20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mpirun lb commands.txt</a:t>
            </a:r>
            <a:r>
              <a:rPr lang="en-US" sz="2000"/>
              <a:t>”</a:t>
            </a:r>
            <a:endParaRPr/>
          </a:p>
          <a:p>
            <a:pPr indent="-330200" lvl="1" marL="973455" marR="330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457200" lvl="0" marL="516255" marR="330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Let’s try an example…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838200" y="365125"/>
            <a:ext cx="108072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Example: load_balance_ex1.sh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1198179" y="1460938"/>
            <a:ext cx="10710042" cy="4750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Job script is similar to job scripts for job arrays except: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Does not have the </a:t>
            </a:r>
            <a:r>
              <a:rPr lang="en-US">
                <a:solidFill>
                  <a:srgbClr val="0070C0"/>
                </a:solidFill>
              </a:rPr>
              <a:t>#SBATCH --array=n-N </a:t>
            </a:r>
            <a:r>
              <a:rPr lang="en-US"/>
              <a:t>flag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Requires loading the </a:t>
            </a:r>
            <a:r>
              <a:rPr lang="en-US">
                <a:solidFill>
                  <a:srgbClr val="0070C0"/>
                </a:solidFill>
              </a:rPr>
              <a:t>intel, impi and loadbalance </a:t>
            </a:r>
            <a:r>
              <a:rPr lang="en-US"/>
              <a:t>modules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You will likely increase </a:t>
            </a:r>
            <a:r>
              <a:rPr lang="en-US">
                <a:solidFill>
                  <a:srgbClr val="0070C0"/>
                </a:solidFill>
              </a:rPr>
              <a:t>--ntasks </a:t>
            </a:r>
            <a:r>
              <a:rPr lang="en-US"/>
              <a:t>because you want to spread tasks across many cores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All standard output goes to a single *.out file (unless you redirect output)</a:t>
            </a:r>
            <a:endParaRPr/>
          </a:p>
          <a:p>
            <a:pPr indent="-990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example does the same tasks as gnu_parallel_ex1.sh: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We load python and R modules call python and R scripts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Both scripts read in files from the “</a:t>
            </a:r>
            <a:r>
              <a:rPr lang="en-US">
                <a:solidFill>
                  <a:schemeClr val="accent2"/>
                </a:solidFill>
              </a:rPr>
              <a:t>./infiles</a:t>
            </a:r>
            <a:r>
              <a:rPr lang="en-US"/>
              <a:t>” directory as command-line arguments, and print the output to the “</a:t>
            </a:r>
            <a:r>
              <a:rPr lang="en-US">
                <a:solidFill>
                  <a:schemeClr val="accent2"/>
                </a:solidFill>
              </a:rPr>
              <a:t>./outfiles</a:t>
            </a:r>
            <a:r>
              <a:rPr lang="en-US"/>
              <a:t>” directory. 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We will reuse the “</a:t>
            </a:r>
            <a:r>
              <a:rPr lang="en-US">
                <a:solidFill>
                  <a:schemeClr val="accent2"/>
                </a:solidFill>
              </a:rPr>
              <a:t>commands.txt</a:t>
            </a:r>
            <a:r>
              <a:rPr lang="en-US"/>
              <a:t>” file we created during the gnu parallel exercises.</a:t>
            </a:r>
            <a:endParaRPr/>
          </a:p>
          <a:p>
            <a:pPr indent="-990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Examine job script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ct val="100000"/>
              <a:buNone/>
            </a:pPr>
            <a:r>
              <a:rPr lang="en-US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more load_balance_ex1.sh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Run job script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ct val="100000"/>
              <a:buNone/>
            </a:pPr>
            <a:r>
              <a:rPr lang="en-US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sbatch --reservation=hpc load_balance_ex1.sh</a:t>
            </a:r>
            <a:endParaRPr/>
          </a:p>
        </p:txBody>
      </p:sp>
      <p:sp>
        <p:nvSpPr>
          <p:cNvPr id="243" name="Google Shape;243;p29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04/10/20</a:t>
            </a:r>
            <a:endParaRPr/>
          </a:p>
        </p:txBody>
      </p:sp>
      <p:sp>
        <p:nvSpPr>
          <p:cNvPr id="244" name="Google Shape;244;p29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HTC on RMACC Summit</a:t>
            </a:r>
            <a:endParaRPr/>
          </a:p>
        </p:txBody>
      </p:sp>
      <p:sp>
        <p:nvSpPr>
          <p:cNvPr id="245" name="Google Shape;245;p29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838200" y="365125"/>
            <a:ext cx="1091236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Which HTC/MTC tool should I use?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0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04/10/20</a:t>
            </a:r>
            <a:endParaRPr/>
          </a:p>
        </p:txBody>
      </p:sp>
      <p:sp>
        <p:nvSpPr>
          <p:cNvPr id="252" name="Google Shape;252;p30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HTC on RMACC Summit</a:t>
            </a:r>
            <a:endParaRPr/>
          </a:p>
        </p:txBody>
      </p:sp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54" name="Google Shape;254;p30"/>
          <p:cNvGraphicFramePr/>
          <p:nvPr/>
        </p:nvGraphicFramePr>
        <p:xfrm>
          <a:off x="1429408" y="13988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{C9DC505D-9D87-4C31-B979-4195AB0900FB}</a:tableStyleId>
              </a:tblPr>
              <a:tblGrid>
                <a:gridCol w="2017100"/>
                <a:gridCol w="2291550"/>
                <a:gridCol w="2291550"/>
                <a:gridCol w="2291550"/>
              </a:tblGrid>
              <a:tr h="22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 </a:t>
                      </a:r>
                      <a:endParaRPr b="1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Job Arrays</a:t>
                      </a:r>
                      <a:endParaRPr b="1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GNU Parallel</a:t>
                      </a:r>
                      <a:endParaRPr b="1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Load Balancer</a:t>
                      </a:r>
                      <a:endParaRPr b="1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</a:tr>
              <a:tr h="340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Job length?</a:t>
                      </a:r>
                      <a:endParaRPr b="1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Best for tasks &gt; 30 min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Best for tasks &lt; 30 min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Best for tasks &lt; 30 min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</a:tr>
              <a:tr h="625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Where can I use?</a:t>
                      </a:r>
                      <a:endParaRPr b="1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RMACC Summit, other HPC resources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RMACC Summit or your laptop/desktop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RMACC Summit, other HPC resources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</a:tr>
              <a:tr h="42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Max jobs in queue?</a:t>
                      </a:r>
                      <a:endParaRPr b="1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1000 (per array)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No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No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</a:tr>
              <a:tr h="568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Max cores per job?</a:t>
                      </a:r>
                      <a:endParaRPr b="1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None; works well one one or multiple nodes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None but works best on one node/machine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None; works well one one or multiple nodes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</a:tr>
              <a:tr h="588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Max cores per task?</a:t>
                      </a:r>
                      <a:endParaRPr b="1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None 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None but most commonly used for serial tasks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None but most commonly used for serial tasks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</a:tr>
              <a:tr h="585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Does it reserve a controller core?</a:t>
                      </a:r>
                      <a:endParaRPr b="1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No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No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Yes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</a:tr>
              <a:tr h="1168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Other features?</a:t>
                      </a:r>
                      <a:endParaRPr b="1" i="0" sz="16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Easy to adapt a "regular" job script to accommodate job arrays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Great for replacing/speeding up loops; Can pick up where you left off if job times out; commonly found on any HPC system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Works well for input files with heterogeneous names ; easy to set up multi-node jobs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Other HTC/MTC resources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1"/>
          <p:cNvSpPr txBox="1"/>
          <p:nvPr>
            <p:ph idx="1" type="body"/>
          </p:nvPr>
        </p:nvSpPr>
        <p:spPr>
          <a:xfrm>
            <a:off x="175143" y="1489700"/>
            <a:ext cx="12009120" cy="4469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On Blanca: If you belong to a group with a Blanca node, this is a fantastic place to do HTC/MTC!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On OSG (if you grow beyond Summit)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800"/>
              <a:buNone/>
            </a:pPr>
            <a:r>
              <a:rPr lang="en-US">
                <a:solidFill>
                  <a:srgbClr val="2E75B5"/>
                </a:solidFill>
              </a:rPr>
              <a:t>	</a:t>
            </a:r>
            <a:r>
              <a:rPr lang="en-US" u="sng">
                <a:solidFill>
                  <a:srgbClr val="2E75B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https://opensciencegrid.org/about/introduction/</a:t>
            </a:r>
            <a:endParaRPr>
              <a:solidFill>
                <a:srgbClr val="2E75B5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800"/>
              <a:buNone/>
            </a:pPr>
            <a:r>
              <a:rPr lang="en-US">
                <a:solidFill>
                  <a:srgbClr val="2E75B5"/>
                </a:solidFill>
              </a:rPr>
              <a:t>	</a:t>
            </a:r>
            <a:r>
              <a:rPr i="1" lang="en-US" sz="1800"/>
              <a:t>(Need help getting started on OSG? Contact me)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2E75B5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2" name="Google Shape;262;p3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04/10/20</a:t>
            </a:r>
            <a:endParaRPr/>
          </a:p>
        </p:txBody>
      </p:sp>
      <p:sp>
        <p:nvSpPr>
          <p:cNvPr id="263" name="Google Shape;263;p3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HTC on RMACC Summit</a:t>
            </a:r>
            <a:endParaRPr/>
          </a:p>
        </p:txBody>
      </p:sp>
      <p:sp>
        <p:nvSpPr>
          <p:cNvPr id="264" name="Google Shape;264;p3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838200" y="51967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200">
                <a:latin typeface="Arial"/>
                <a:ea typeface="Arial"/>
                <a:cs typeface="Arial"/>
                <a:sym typeface="Arial"/>
              </a:rPr>
              <a:t>High Throughput Computing</a:t>
            </a:r>
            <a:br>
              <a:rPr lang="en-US" sz="4200">
                <a:latin typeface="Arial"/>
                <a:ea typeface="Arial"/>
                <a:cs typeface="Arial"/>
                <a:sym typeface="Arial"/>
              </a:rPr>
            </a:b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838200" y="1501302"/>
            <a:ext cx="10515600" cy="4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590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Helvetica Neue"/>
                <a:ea typeface="Helvetica Neue"/>
                <a:cs typeface="Helvetica Neue"/>
                <a:sym typeface="Helvetica Neue"/>
              </a:rPr>
              <a:t>Instructor</a:t>
            </a: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sz="24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sz="2400">
                <a:latin typeface="Helvetica Neue"/>
                <a:ea typeface="Helvetica Neue"/>
                <a:cs typeface="Helvetica Neue"/>
                <a:sym typeface="Helvetica Neue"/>
              </a:rPr>
              <a:t>RC Homepage: </a:t>
            </a:r>
            <a:r>
              <a:rPr i="1" lang="en-US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https://www.colorado.edu/rc/</a:t>
            </a:r>
            <a:r>
              <a:rPr i="1" lang="en-US" sz="2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i="1" sz="240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sz="2400">
                <a:latin typeface="Helvetica Neue"/>
                <a:ea typeface="Helvetica Neue"/>
                <a:cs typeface="Helvetica Neue"/>
                <a:sym typeface="Helvetica Neue"/>
              </a:rPr>
              <a:t>RC Docs: </a:t>
            </a:r>
            <a:r>
              <a:rPr i="1" lang="en-US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https://curc.readthedocs.io/en/latest/</a:t>
            </a:r>
            <a:r>
              <a:rPr i="1" lang="en-US" sz="2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n-US" sz="24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i="1" sz="240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sz="2400">
                <a:latin typeface="Helvetica Neue"/>
                <a:ea typeface="Helvetica Neue"/>
                <a:cs typeface="Helvetica Neue"/>
                <a:sym typeface="Helvetica Neue"/>
              </a:rPr>
              <a:t>RC Helpdesk: </a:t>
            </a:r>
            <a:r>
              <a:rPr i="1" lang="en-US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rc-help@colorado.edu</a:t>
            </a:r>
            <a:endParaRPr sz="240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i="1" sz="240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Course Materials: </a:t>
            </a:r>
            <a:r>
              <a:rPr lang="en-US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https://github.com/ResearchComputing/Supercomputing_Spinup</a:t>
            </a: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Survey: </a:t>
            </a:r>
            <a:r>
              <a:rPr lang="en-US" sz="2400" u="sng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http://tinyurl.com/curc-survey18</a:t>
            </a:r>
            <a:r>
              <a:rPr lang="en-US" sz="24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14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103" name="Google Shape;103;p14"/>
          <p:cNvSpPr txBox="1"/>
          <p:nvPr>
            <p:ph idx="11" type="ftr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04" name="Google Shape;104;p14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Thank you!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"/>
          <p:cNvSpPr txBox="1"/>
          <p:nvPr>
            <p:ph idx="1" type="body"/>
          </p:nvPr>
        </p:nvSpPr>
        <p:spPr>
          <a:xfrm>
            <a:off x="175143" y="1534510"/>
            <a:ext cx="12009120" cy="44246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5527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We’d love your feedback: 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http://tinyurl.com/curc-survey18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552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CURC Load Balancer documentation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900"/>
              <a:t>	</a:t>
            </a:r>
            <a:r>
              <a:rPr lang="en-US" sz="2900" u="sng">
                <a:solidFill>
                  <a:schemeClr val="hlink"/>
                </a:solidFill>
                <a:hlinkClick r:id="rId4"/>
              </a:rPr>
              <a:t>https://curc.readthedocs.io/en/latest/software/loadbalancer.html</a:t>
            </a:r>
            <a:endParaRPr sz="2900"/>
          </a:p>
          <a:p>
            <a:pPr indent="-11747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552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GNU Parallel documentation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https://curc.readthedocs.io/en/latest/software/GNUParallel.html</a:t>
            </a: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	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https://www.gnu.org/software/parallel/parallel_tutorial.html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552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Slurm job arrays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https://slurm.schedmd.com/job_array.html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72" name="Google Shape;272;p3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04/10/20</a:t>
            </a:r>
            <a:endParaRPr/>
          </a:p>
        </p:txBody>
      </p:sp>
      <p:sp>
        <p:nvSpPr>
          <p:cNvPr id="273" name="Google Shape;273;p3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HTC on RMACC Summit</a:t>
            </a:r>
            <a:endParaRPr/>
          </a:p>
        </p:txBody>
      </p:sp>
      <p:sp>
        <p:nvSpPr>
          <p:cNvPr id="274" name="Google Shape;274;p3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262759" y="365125"/>
            <a:ext cx="116454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Login and download course materials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262759" y="1825625"/>
            <a:ext cx="11645462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If you have a Summit account: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None/>
            </a:pPr>
            <a:r>
              <a:rPr lang="en-US" sz="24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	ssh -X &lt;identikey&gt;@login.rc.colorado.edu</a:t>
            </a:r>
            <a:endParaRPr sz="240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If you don’t have an account: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None/>
            </a:pPr>
            <a:r>
              <a:rPr lang="en-US" sz="24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	ssh –X user00NN@tlogin1.rc.colorado.edu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None/>
            </a:pPr>
            <a:r>
              <a:rPr lang="en-US" sz="2400">
                <a:solidFill>
                  <a:srgbClr val="0070C0"/>
                </a:solidFill>
              </a:rPr>
              <a:t>				</a:t>
            </a:r>
            <a:r>
              <a:rPr i="1" lang="en-US" sz="1800"/>
              <a:t>(for latter case, I will provide you with the “NN” and password)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2E75B5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…Once you are logged in, type the following three commands:</a:t>
            </a:r>
            <a:endParaRPr sz="1900">
              <a:solidFill>
                <a:srgbClr val="2E75B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1900"/>
              <a:buNone/>
            </a:pPr>
            <a:r>
              <a:rPr lang="en-US" sz="1900">
                <a:solidFill>
                  <a:srgbClr val="2E75B5"/>
                </a:solidFill>
                <a:latin typeface="Courier New"/>
                <a:ea typeface="Courier New"/>
                <a:cs typeface="Courier New"/>
                <a:sym typeface="Courier New"/>
              </a:rPr>
              <a:t>cd /scratch/</a:t>
            </a:r>
            <a:r>
              <a:rPr lang="en-US" sz="19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&lt;alpine or summit&gt;</a:t>
            </a:r>
            <a:r>
              <a:rPr lang="en-US" sz="1900">
                <a:solidFill>
                  <a:srgbClr val="2E75B5"/>
                </a:solidFill>
                <a:latin typeface="Courier New"/>
                <a:ea typeface="Courier New"/>
                <a:cs typeface="Courier New"/>
                <a:sym typeface="Courier New"/>
              </a:rPr>
              <a:t>/$USER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1900"/>
              <a:buNone/>
            </a:pPr>
            <a:r>
              <a:rPr lang="en-US" sz="1900">
                <a:solidFill>
                  <a:srgbClr val="2E75B5"/>
                </a:solidFill>
                <a:latin typeface="Courier New"/>
                <a:ea typeface="Courier New"/>
                <a:cs typeface="Courier New"/>
                <a:sym typeface="Courier New"/>
              </a:rPr>
              <a:t>git clone </a:t>
            </a:r>
            <a:r>
              <a:rPr lang="en-US" sz="1900">
                <a:solidFill>
                  <a:srgbClr val="2E75B5"/>
                </a:solidFill>
                <a:latin typeface="Courier New"/>
                <a:ea typeface="Courier New"/>
                <a:cs typeface="Courier New"/>
                <a:sym typeface="Courier New"/>
              </a:rPr>
              <a:t>https://github.com/ResearchComputing/Supercomputing_Spinup.git</a:t>
            </a:r>
            <a:r>
              <a:rPr lang="en-US" sz="1900">
                <a:solidFill>
                  <a:srgbClr val="2E75B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</p:txBody>
      </p:sp>
      <p:sp>
        <p:nvSpPr>
          <p:cNvPr id="111" name="Google Shape;111;p15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04/10/20</a:t>
            </a:r>
            <a:endParaRPr/>
          </a:p>
        </p:txBody>
      </p:sp>
      <p:sp>
        <p:nvSpPr>
          <p:cNvPr id="112" name="Google Shape;112;p15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HTC on RMACC Summit</a:t>
            </a:r>
            <a:endParaRPr/>
          </a:p>
        </p:txBody>
      </p:sp>
      <p:sp>
        <p:nvSpPr>
          <p:cNvPr id="113" name="Google Shape;113;p15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What is HTC? 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04/10/20</a:t>
            </a:r>
            <a:endParaRPr/>
          </a:p>
        </p:txBody>
      </p:sp>
      <p:sp>
        <p:nvSpPr>
          <p:cNvPr id="120" name="Google Shape;120;p16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HTC on RMACC Summit</a:t>
            </a:r>
            <a:endParaRPr/>
          </a:p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8347114" y="5791200"/>
            <a:ext cx="322556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http://research.cs.wisc.edu/htcondor/htc.html</a:t>
            </a:r>
            <a:endParaRPr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439740" y="1411342"/>
            <a:ext cx="11479925" cy="4379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High throughput computing (HTC) recognizes that most scientists work on research timescales.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They value how many computing cycles they can get over a period of weeks-to-months rather than a period of hours-to-days. 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Processor speed not a concern – volume is more important.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Processor type/homogeneity not important either.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Typical workflow may have hundreds-to-thousands of jobs.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Often comprised of many serial tasks that can be run independently.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Goal is to submit lots of jobs with minimal effort and oversight.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Example of ‘pure’ HTC resource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7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04/10/20</a:t>
            </a:r>
            <a:endParaRPr/>
          </a:p>
        </p:txBody>
      </p:sp>
      <p:sp>
        <p:nvSpPr>
          <p:cNvPr id="130" name="Google Shape;130;p17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HTC on RMACC Summit</a:t>
            </a:r>
            <a:endParaRPr/>
          </a:p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5179308" y="5169659"/>
            <a:ext cx="68625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https://swc-osg-workshop.github.io/OSG-UserTraining-JLab-2019/materials/AHM/01-IntroGrid.html</a:t>
            </a:r>
            <a:endParaRPr/>
          </a:p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439741" y="1411342"/>
            <a:ext cx="5782383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u="sng">
                <a:solidFill>
                  <a:srgbClr val="FF0000"/>
                </a:solidFill>
              </a:rPr>
              <a:t>Open Science Grid (OSG)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NSF/DOE-funded service (free!)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to any U.S.-based researcher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125 institutions sharing spare computing cycles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~1 Billion core hours per year used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Can get started quickly.  Options for dedicated allocation if needed.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https://osgconnect.net</a:t>
            </a:r>
            <a:endParaRPr sz="2400"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descr="Image result for open science grid" id="134" name="Google Shape;13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2021" y="1747312"/>
            <a:ext cx="5753356" cy="32451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Can I do HTC on RMACC Summit?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838200" y="155235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Not quite at the scale of OSG. 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But you can “wrap up” 100s-to-1000s of jobs and submit them all in one job script to any of the partitions/qos’s on Summit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Depending on the timescales of your workflow, this might also be called </a:t>
            </a:r>
            <a:r>
              <a:rPr b="1" lang="en-US"/>
              <a:t>“many task computing” (MTC)</a:t>
            </a:r>
            <a:r>
              <a:rPr lang="en-US"/>
              <a:t>, which focuses on lots of tasks over shorter timescales.   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04/10/20</a:t>
            </a:r>
            <a:endParaRPr/>
          </a:p>
        </p:txBody>
      </p:sp>
      <p:sp>
        <p:nvSpPr>
          <p:cNvPr id="142" name="Google Shape;142;p18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HTC on RMACC Summit</a:t>
            </a:r>
            <a:endParaRPr/>
          </a:p>
        </p:txBody>
      </p:sp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838200" y="365125"/>
            <a:ext cx="1105951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How can I do HTC/MTC on Summit?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838200" y="1439918"/>
            <a:ext cx="10515600" cy="4666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There are two primary ways, and we will cover both today:</a:t>
            </a:r>
            <a:endParaRPr/>
          </a:p>
          <a:p>
            <a:pPr indent="-461518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900"/>
          </a:p>
          <a:p>
            <a:pPr indent="-501015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>
                <a:solidFill>
                  <a:schemeClr val="accent5"/>
                </a:solidFill>
              </a:rPr>
              <a:t>Job arrays</a:t>
            </a:r>
            <a:endParaRPr>
              <a:solidFill>
                <a:schemeClr val="accent5"/>
              </a:solidFill>
            </a:endParaRPr>
          </a:p>
          <a:p>
            <a:pPr indent="-21717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Submit one Slurm job script that submits X </a:t>
            </a:r>
            <a:r>
              <a:rPr b="1" lang="en-US"/>
              <a:t>jobs simultaneously</a:t>
            </a:r>
            <a:endParaRPr>
              <a:highlight>
                <a:srgbClr val="FFFF00"/>
              </a:highlight>
            </a:endParaRPr>
          </a:p>
          <a:p>
            <a:pPr indent="-219075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Great for lots of tasks that have heterogeneous run times</a:t>
            </a:r>
            <a:endParaRPr/>
          </a:p>
          <a:p>
            <a:pPr indent="-219075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Each job usually runs a serial task but can be a multi-core task if needed</a:t>
            </a:r>
            <a:endParaRPr/>
          </a:p>
          <a:p>
            <a:pPr indent="-219075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Jobs will run as cores become available</a:t>
            </a:r>
            <a:endParaRPr/>
          </a:p>
          <a:p>
            <a:pPr indent="-219075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…works best for longer tasks (&gt; 30 min)</a:t>
            </a:r>
            <a:endParaRPr/>
          </a:p>
          <a:p>
            <a:pPr indent="-219075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Summit limits: Maximum array size of 1000; 100 jobs can run at once in ucb-general</a:t>
            </a:r>
            <a:endParaRPr/>
          </a:p>
          <a:p>
            <a:pPr indent="-461518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900">
              <a:solidFill>
                <a:schemeClr val="accent5"/>
              </a:solidFill>
            </a:endParaRPr>
          </a:p>
          <a:p>
            <a:pPr indent="-501015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-US">
                <a:solidFill>
                  <a:schemeClr val="accent5"/>
                </a:solidFill>
              </a:rPr>
              <a:t>GNU Parallel **or** CURC Load Balancer</a:t>
            </a:r>
            <a:endParaRPr>
              <a:solidFill>
                <a:schemeClr val="accent5"/>
              </a:solidFill>
            </a:endParaRPr>
          </a:p>
          <a:p>
            <a:pPr indent="-21717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Submit one Slurm job script that runs X </a:t>
            </a:r>
            <a:r>
              <a:rPr b="1" lang="en-US"/>
              <a:t>tasks</a:t>
            </a:r>
            <a:r>
              <a:rPr lang="en-US"/>
              <a:t> on N requested cores</a:t>
            </a:r>
            <a:endParaRPr/>
          </a:p>
          <a:p>
            <a:pPr indent="-219075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All under one job that works through all X tasks in order, running N at a time (e.g., X=10,000 tasks on N=24 cores)</a:t>
            </a:r>
            <a:endParaRPr/>
          </a:p>
          <a:p>
            <a:pPr indent="-219075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Great for lots of tasks that may have similar run times</a:t>
            </a:r>
            <a:endParaRPr/>
          </a:p>
          <a:p>
            <a:pPr indent="-219075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…works best for shorter tasks (&lt; 30 min)</a:t>
            </a:r>
            <a:endParaRPr/>
          </a:p>
          <a:p>
            <a:pPr indent="-8763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04/10/20</a:t>
            </a:r>
            <a:endParaRPr/>
          </a:p>
        </p:txBody>
      </p:sp>
      <p:sp>
        <p:nvSpPr>
          <p:cNvPr id="151" name="Google Shape;151;p19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HTC on RMACC Summit</a:t>
            </a:r>
            <a:endParaRPr/>
          </a:p>
        </p:txBody>
      </p:sp>
      <p:sp>
        <p:nvSpPr>
          <p:cNvPr id="152" name="Google Shape;152;p19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Job Arrays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241738" y="1690688"/>
            <a:ext cx="11519002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It is easy to adapt an existing job script to run as an array of jobs.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Add the following directive: </a:t>
            </a:r>
            <a:r>
              <a:rPr lang="en-US">
                <a:solidFill>
                  <a:srgbClr val="2E75B5"/>
                </a:solidFill>
              </a:rPr>
              <a:t>#SBATCH --array=n-N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E.g., </a:t>
            </a:r>
            <a:r>
              <a:rPr lang="en-US">
                <a:solidFill>
                  <a:srgbClr val="2E75B5"/>
                </a:solidFill>
              </a:rPr>
              <a:t>#SBATCH --array=1-200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You can also specify unevenly spaced arrays: </a:t>
            </a:r>
            <a:r>
              <a:rPr lang="en-US">
                <a:solidFill>
                  <a:srgbClr val="2E75B5"/>
                </a:solidFill>
              </a:rPr>
              <a:t>#SBATCH –array=1,4,5,9,22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You can then just submit your job script and it will run all members from </a:t>
            </a:r>
            <a:r>
              <a:rPr lang="en-US">
                <a:solidFill>
                  <a:srgbClr val="0070C0"/>
                </a:solidFill>
              </a:rPr>
              <a:t>n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N</a:t>
            </a:r>
            <a:r>
              <a:rPr lang="en-US"/>
              <a:t>.  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your jobs depend on the array index, you can use the environment variable </a:t>
            </a:r>
            <a:r>
              <a:rPr lang="en-US">
                <a:solidFill>
                  <a:srgbClr val="C55A11"/>
                </a:solidFill>
              </a:rPr>
              <a:t>$SLURM_ARRAY_TASK_ID </a:t>
            </a:r>
            <a:r>
              <a:rPr lang="en-US"/>
              <a:t>to invoke the present array number.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E.g., typing “</a:t>
            </a:r>
            <a:r>
              <a:rPr lang="en-US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python myscript.py file</a:t>
            </a:r>
            <a:r>
              <a:rPr lang="en-US">
                <a:solidFill>
                  <a:srgbClr val="C55A11"/>
                </a:solidFill>
                <a:latin typeface="Courier New"/>
                <a:ea typeface="Courier New"/>
                <a:cs typeface="Courier New"/>
                <a:sym typeface="Courier New"/>
              </a:rPr>
              <a:t>_${SLURM_ARRAY_TASK_ID}</a:t>
            </a:r>
            <a:r>
              <a:rPr lang="en-US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.csv</a:t>
            </a:r>
            <a:r>
              <a:rPr lang="en-US"/>
              <a:t>”     will run a python script over the array, each time processing a different file.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159" name="Google Shape;159;p20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04/10/20</a:t>
            </a:r>
            <a:endParaRPr/>
          </a:p>
        </p:txBody>
      </p:sp>
      <p:sp>
        <p:nvSpPr>
          <p:cNvPr id="160" name="Google Shape;160;p20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HTC on RMACC Summit</a:t>
            </a:r>
            <a:endParaRPr/>
          </a:p>
        </p:txBody>
      </p:sp>
      <p:sp>
        <p:nvSpPr>
          <p:cNvPr id="161" name="Google Shape;161;p20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838200" y="365125"/>
            <a:ext cx="108072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Example 1: job_array_ex1.sh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1198179" y="1355835"/>
            <a:ext cx="10155621" cy="4750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#!/bin/bash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48135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#SBATCH --job-name=array_ex1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#SBATCH --output=outfiles/array_ex1.%A_%a.out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#SBATCH --partition=shas</a:t>
            </a:r>
            <a:endParaRPr>
              <a:solidFill>
                <a:srgbClr val="548135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#SBATCH --qos=normal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#SBATCH --time=00:00:05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#SBATCH --ntasks=1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#SBATCH --cpus-per-task=1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#SBATCH --array=1-12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48135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# Run your program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echo "############################################"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echo "start array job ${SLURM_ARRAY_TASK_ID}"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echo "This job is performing $SLURM_NTASKS tasks"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echo "This job has reserved $SLURM_CPUS_PER_TASK cores for $SLURM_NTASKS tasks"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JOBMEM=$(echo "scale=2; $SLURM_CPUS_PER_TASK*$SLURM_MEM_PER_CPU/1000" | bc)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8135"/>
              </a:buClr>
              <a:buSzPct val="100000"/>
              <a:buNone/>
            </a:pPr>
            <a:r>
              <a:rPr lang="en-US">
                <a:solidFill>
                  <a:srgbClr val="548135"/>
                </a:solidFill>
              </a:rPr>
              <a:t>echo "Each task has $JOBMEM GB of memory allocated to it"</a:t>
            </a:r>
            <a:endParaRPr/>
          </a:p>
        </p:txBody>
      </p:sp>
      <p:sp>
        <p:nvSpPr>
          <p:cNvPr id="168" name="Google Shape;168;p2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04/10/20</a:t>
            </a:r>
            <a:endParaRPr/>
          </a:p>
        </p:txBody>
      </p:sp>
      <p:sp>
        <p:nvSpPr>
          <p:cNvPr id="169" name="Google Shape;169;p2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HTC on RMACC Summit</a:t>
            </a:r>
            <a:endParaRPr/>
          </a:p>
        </p:txBody>
      </p:sp>
      <p:sp>
        <p:nvSpPr>
          <p:cNvPr id="170" name="Google Shape;170;p2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